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embeddings/oleObject1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83" r:id="rId5"/>
    <p:sldId id="259" r:id="rId6"/>
    <p:sldId id="286" r:id="rId7"/>
    <p:sldId id="288" r:id="rId8"/>
    <p:sldId id="279" r:id="rId9"/>
    <p:sldId id="280" r:id="rId10"/>
    <p:sldId id="289" r:id="rId11"/>
    <p:sldId id="290" r:id="rId12"/>
    <p:sldId id="293" r:id="rId13"/>
    <p:sldId id="291" r:id="rId14"/>
    <p:sldId id="292" r:id="rId15"/>
    <p:sldId id="294" r:id="rId16"/>
    <p:sldId id="295" r:id="rId17"/>
    <p:sldId id="296" r:id="rId18"/>
    <p:sldId id="297" r:id="rId19"/>
    <p:sldId id="298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  <a:srgbClr val="FF6600"/>
    <a:srgbClr val="00FFFF"/>
    <a:srgbClr val="0000CC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72222" autoAdjust="0"/>
  </p:normalViewPr>
  <p:slideViewPr>
    <p:cSldViewPr snapToGrid="0">
      <p:cViewPr>
        <p:scale>
          <a:sx n="70" d="100"/>
          <a:sy n="70" d="100"/>
        </p:scale>
        <p:origin x="-508" y="-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33D41-742B-42E5-8A64-BA9650D96D96}" type="datetimeFigureOut">
              <a:rPr lang="en-US" smtClean="0"/>
              <a:pPr/>
              <a:t>11-Nov-16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68197-9590-4353-8D10-F6829FE58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909B60-F67E-4E2F-9159-E962A726BAED}" type="slidenum">
              <a:rPr lang="en-US"/>
              <a:pPr/>
              <a:t>4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Source: Institute of Policy Studies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EBD7C7-DFA6-435B-B1DA-BBB9C38ACFFB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Here we have the country wise detail of some Islamic Microfinance Institutions worldwide.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15CECB-0091-4C5B-9353-CEDA54ED7B3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FA548C7F-31C7-4967-82B3-B401290665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11-Nov-16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hudacibe.com/" TargetMode="External"/><Relationship Id="rId2" Type="http://schemas.openxmlformats.org/officeDocument/2006/relationships/hyperlink" Target="mailto:Zubair.mughal@alhudacibe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067" y="4610101"/>
            <a:ext cx="7766936" cy="16509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Castellar" panose="020A0402060406010301" pitchFamily="18" charset="0"/>
              </a:rPr>
              <a:t>Muhammad </a:t>
            </a:r>
            <a:r>
              <a:rPr lang="en-US" sz="2800" b="1" dirty="0" err="1">
                <a:solidFill>
                  <a:schemeClr val="bg1"/>
                </a:solidFill>
                <a:latin typeface="Castellar" panose="020A0402060406010301" pitchFamily="18" charset="0"/>
              </a:rPr>
              <a:t>Zubair</a:t>
            </a:r>
            <a:r>
              <a:rPr lang="en-US" sz="2800" b="1" dirty="0">
                <a:solidFill>
                  <a:schemeClr val="bg1"/>
                </a:solidFill>
                <a:latin typeface="Castellar" panose="020A0402060406010301" pitchFamily="18" charset="0"/>
              </a:rPr>
              <a:t> Mughal</a:t>
            </a:r>
          </a:p>
          <a:p>
            <a:r>
              <a:rPr lang="en-US" b="1" dirty="0">
                <a:solidFill>
                  <a:schemeClr val="bg1"/>
                </a:solidFill>
                <a:latin typeface="Castellar" panose="020A0402060406010301" pitchFamily="18" charset="0"/>
              </a:rPr>
              <a:t>Chief Executive </a:t>
            </a:r>
            <a:r>
              <a:rPr lang="en-US" b="1" dirty="0" smtClean="0">
                <a:solidFill>
                  <a:schemeClr val="bg1"/>
                </a:solidFill>
                <a:latin typeface="Castellar" panose="020A0402060406010301" pitchFamily="18" charset="0"/>
              </a:rPr>
              <a:t>Officer</a:t>
            </a:r>
          </a:p>
          <a:p>
            <a:r>
              <a:rPr lang="en-US" b="1" dirty="0" smtClean="0">
                <a:latin typeface="Castellar" panose="020A0402060406010301" pitchFamily="18" charset="0"/>
              </a:rPr>
              <a:t>Alhuda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Castellar" panose="020A0402060406010301" pitchFamily="18" charset="0"/>
              </a:rPr>
              <a:t>centre of Islamic banking and economics</a:t>
            </a:r>
          </a:p>
          <a:p>
            <a:endParaRPr lang="en-US" dirty="0">
              <a:latin typeface="Castellar" panose="020A0402060406010301" pitchFamily="18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863600" y="166982"/>
            <a:ext cx="8521700" cy="3962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 marL="342900" indent="-342900" algn="ctr">
              <a:defRPr/>
            </a:pPr>
            <a:endParaRPr lang="en-US" sz="3600" b="1" dirty="0" smtClean="0">
              <a:solidFill>
                <a:schemeClr val="tx1"/>
              </a:solidFill>
            </a:endParaRPr>
          </a:p>
          <a:p>
            <a:pPr marL="342900" indent="-342900" algn="ctr">
              <a:defRPr/>
            </a:pPr>
            <a:r>
              <a:rPr lang="en-US" sz="4800" b="1" dirty="0" smtClean="0">
                <a:solidFill>
                  <a:schemeClr val="tx1"/>
                </a:solidFill>
              </a:rPr>
              <a:t>Islamic </a:t>
            </a:r>
            <a:r>
              <a:rPr lang="en-US" sz="4800" b="1" dirty="0" smtClean="0">
                <a:solidFill>
                  <a:schemeClr val="tx1"/>
                </a:solidFill>
              </a:rPr>
              <a:t>Microfinance</a:t>
            </a:r>
          </a:p>
          <a:p>
            <a:pPr marL="342900" indent="-342900"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Product </a:t>
            </a:r>
            <a:r>
              <a:rPr lang="en-US" sz="3600" b="1" dirty="0" smtClean="0">
                <a:solidFill>
                  <a:schemeClr val="tx1"/>
                </a:solidFill>
              </a:rPr>
              <a:t>Development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marL="342900" indent="-342900" algn="ctr"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&amp; </a:t>
            </a:r>
            <a:r>
              <a:rPr lang="en-US" sz="3600" b="1" dirty="0" smtClean="0">
                <a:solidFill>
                  <a:schemeClr val="tx1"/>
                </a:solidFill>
              </a:rPr>
              <a:t>Country Experiences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 marL="342900" indent="-342900" algn="ctr">
              <a:defRPr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 algn="ctr">
              <a:defRPr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 algn="ctr">
              <a:defRPr/>
            </a:pPr>
            <a:endParaRPr lang="en-US" sz="3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5337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443"/>
    </mc:Choice>
    <mc:Fallback>
      <p:transition spd="slow" advTm="644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4" y="1868488"/>
            <a:ext cx="8943230" cy="4214811"/>
          </a:xfrm>
        </p:spPr>
        <p:txBody>
          <a:bodyPr>
            <a:normAutofit/>
          </a:bodyPr>
          <a:lstStyle/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Vanilla Products :    		Structure Existing Product </a:t>
            </a:r>
            <a:r>
              <a:rPr lang="en-US" sz="2000" b="1" dirty="0" err="1" smtClean="0">
                <a:solidFill>
                  <a:schemeClr val="bg1"/>
                </a:solidFill>
              </a:rPr>
              <a:t>Islamically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</a:p>
          <a:p>
            <a:pPr marL="0" indent="0"/>
            <a:endParaRPr lang="en-US" sz="2000" b="1" dirty="0" smtClean="0">
              <a:solidFill>
                <a:schemeClr val="bg1"/>
              </a:solidFill>
            </a:endParaRP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Design New Products :	Design New products </a:t>
            </a:r>
          </a:p>
          <a:p>
            <a:pPr marL="0" indent="0"/>
            <a:endParaRPr lang="en-US" sz="2000" b="1" dirty="0" smtClean="0">
              <a:solidFill>
                <a:schemeClr val="bg1"/>
              </a:solidFill>
            </a:endParaRP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Product Evolution :		Change Product Feature with No Change in 								Structure</a:t>
            </a:r>
          </a:p>
          <a:p>
            <a:pPr marL="0" indent="0"/>
            <a:endParaRPr lang="en-US" sz="2000" b="1" dirty="0" smtClean="0">
              <a:solidFill>
                <a:schemeClr val="bg1"/>
              </a:solidFill>
            </a:endParaRP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Process Enhancement: 	Enhance the current process and procedures  </a:t>
            </a:r>
          </a:p>
          <a:p>
            <a:pPr marL="0" indent="0"/>
            <a:endParaRPr lang="en-US" sz="2000" b="1" dirty="0" smtClean="0">
              <a:solidFill>
                <a:schemeClr val="bg1"/>
              </a:solidFill>
            </a:endParaRP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Accounting, Compliance &amp; Technological Enhancement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99534" y="0"/>
            <a:ext cx="8596668" cy="10795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Type of Products </a:t>
            </a:r>
            <a:endParaRPr lang="en-GB" sz="3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54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482"/>
    </mc:Choice>
    <mc:Fallback>
      <p:transition spd="slow" advTm="43482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4" y="1868488"/>
            <a:ext cx="8943230" cy="4214811"/>
          </a:xfrm>
        </p:spPr>
        <p:txBody>
          <a:bodyPr>
            <a:normAutofit/>
          </a:bodyPr>
          <a:lstStyle/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BOD   		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CEO/MD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Shariah Board/Advisor		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Product Development Department  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Marketing Department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Accounting &amp; Finance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I.T Department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HR &amp; Capacity Building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Sales Team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99534" y="0"/>
            <a:ext cx="8596668" cy="10795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Role &amp; Internal Involvement for New Product </a:t>
            </a:r>
            <a:endParaRPr lang="en-GB" sz="3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54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482"/>
    </mc:Choice>
    <mc:Fallback>
      <p:transition spd="slow" advTm="43482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4" y="1868488"/>
            <a:ext cx="8943230" cy="4214811"/>
          </a:xfrm>
        </p:spPr>
        <p:txBody>
          <a:bodyPr>
            <a:normAutofit/>
          </a:bodyPr>
          <a:lstStyle/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Bank &amp; Financial Institutions along with the concern departments   		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Research Organizations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Field Staff 		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External Shariah Vetting – Shariah Houses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Services Provides e.g. I.T, Accounting etc. </a:t>
            </a:r>
          </a:p>
        </p:txBody>
      </p:sp>
      <p:sp>
        <p:nvSpPr>
          <p:cNvPr id="4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99534" y="0"/>
            <a:ext cx="8596668" cy="10795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Parties Involved </a:t>
            </a:r>
            <a:endParaRPr lang="en-GB" sz="3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54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482"/>
    </mc:Choice>
    <mc:Fallback>
      <p:transition spd="slow" advTm="43482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4" y="1466662"/>
            <a:ext cx="9314422" cy="4616638"/>
          </a:xfrm>
        </p:spPr>
        <p:txBody>
          <a:bodyPr>
            <a:normAutofit/>
          </a:bodyPr>
          <a:lstStyle/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1:    	Product Summery by Product Development Dept.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2:		Product Concept Document(PCD), Presentation and approval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3:		Legal and Shariah Approval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4: 		Market Research, Survey’s FGD, SWOT Analysis, External and 				Internal Environmental Screening etc.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5: 		Designing of SOP’s,  Accounting, Compliance &amp; Technological 				Enhancement, different forms, HR &amp; Credit Policy Evaluation 				process, Compliance Mechanism etc. 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6: 		Regulatory Approval (if any), Pilot Testing 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7: 		Trainings, Marketing, sales team development</a:t>
            </a:r>
          </a:p>
          <a:p>
            <a:pPr marL="0" indent="0"/>
            <a:r>
              <a:rPr lang="en-US" sz="2000" b="1" dirty="0" smtClean="0">
                <a:solidFill>
                  <a:schemeClr val="bg1"/>
                </a:solidFill>
              </a:rPr>
              <a:t>Phase 8:		Product Launch ( Sort Launch or Hard Launch )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99534" y="0"/>
            <a:ext cx="8596668" cy="10795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Phases Involved</a:t>
            </a:r>
            <a:endParaRPr lang="en-GB" sz="3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54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482"/>
    </mc:Choice>
    <mc:Fallback>
      <p:transition spd="slow" advTm="4348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4" y="1186004"/>
            <a:ext cx="8943230" cy="48972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 		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Products Manuals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Contracts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Forms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err="1" smtClean="0">
                <a:solidFill>
                  <a:schemeClr val="bg1"/>
                </a:solidFill>
              </a:rPr>
              <a:t>Fatwas</a:t>
            </a:r>
            <a:endParaRPr lang="en-US" sz="2600" b="1" dirty="0" smtClean="0">
              <a:solidFill>
                <a:schemeClr val="bg1"/>
              </a:solidFill>
            </a:endParaRP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Fees and Charges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Training Materials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Protected Soft Copy and Access right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Custodian</a:t>
            </a:r>
          </a:p>
          <a:p>
            <a:pPr marL="400050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600" b="1" dirty="0" smtClean="0">
                <a:solidFill>
                  <a:schemeClr val="bg1"/>
                </a:solidFill>
              </a:rPr>
              <a:t> References/versions</a:t>
            </a:r>
          </a:p>
        </p:txBody>
      </p:sp>
      <p:sp>
        <p:nvSpPr>
          <p:cNvPr id="4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99534" y="0"/>
            <a:ext cx="8596668" cy="10795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cs typeface="Arial" charset="0"/>
              </a:rPr>
              <a:t>Product Documentation </a:t>
            </a:r>
            <a:endParaRPr lang="en-GB" sz="3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54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482"/>
    </mc:Choice>
    <mc:Fallback>
      <p:transition spd="slow" advTm="43482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71499" y="0"/>
            <a:ext cx="11620500" cy="6429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</a:t>
            </a: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0" y="0"/>
            <a:ext cx="12192000" cy="5334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Major Markets for Islamic Microfinance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7" name="Group 3"/>
          <p:cNvGraphicFramePr>
            <a:graphicFrameLocks/>
          </p:cNvGraphicFramePr>
          <p:nvPr/>
        </p:nvGraphicFramePr>
        <p:xfrm>
          <a:off x="101600" y="1371600"/>
          <a:ext cx="11988800" cy="452462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330223"/>
                <a:gridCol w="8658577"/>
              </a:tblGrid>
              <a:tr h="77118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/>
                        <a:t>Countries</a:t>
                      </a:r>
                      <a:endParaRPr lang="en-US" sz="2400" b="1" dirty="0">
                        <a:solidFill>
                          <a:schemeClr val="bg2"/>
                        </a:solidFill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Islamic Microfinance Institutions</a:t>
                      </a:r>
                    </a:p>
                  </a:txBody>
                  <a:tcPr marL="121920" marR="121920" horzOverflow="overflow"/>
                </a:tc>
              </a:tr>
              <a:tr h="9768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400" b="1" dirty="0" smtClean="0"/>
                        <a:t>Pakistan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 err="1" smtClean="0"/>
                        <a:t>Akhuwat</a:t>
                      </a:r>
                      <a:r>
                        <a:rPr lang="en-US" sz="2400" b="0" baseline="0" dirty="0" smtClean="0"/>
                        <a:t> ,  </a:t>
                      </a:r>
                      <a:r>
                        <a:rPr lang="en-US" sz="2400" b="0" baseline="0" dirty="0" err="1" smtClean="0"/>
                        <a:t>Farz</a:t>
                      </a:r>
                      <a:r>
                        <a:rPr lang="en-US" sz="2400" b="0" baseline="0" dirty="0" smtClean="0"/>
                        <a:t> Foundation, ASASAH, Muslim Aid,  Islamic Relief, CWCD, ,HHRD , NRSP, NRDP, </a:t>
                      </a:r>
                      <a:r>
                        <a:rPr lang="en-US" sz="2400" b="0" baseline="0" dirty="0" err="1" smtClean="0"/>
                        <a:t>Naymet</a:t>
                      </a:r>
                      <a:r>
                        <a:rPr lang="en-US" sz="2400" b="0" baseline="0" dirty="0" smtClean="0"/>
                        <a:t> etc.</a:t>
                      </a:r>
                    </a:p>
                  </a:txBody>
                  <a:tcPr marL="121920" marR="121920" horzOverflow="overflow"/>
                </a:tc>
              </a:tr>
              <a:tr h="5655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Afghanistan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 smtClean="0"/>
                        <a:t>FINCA , WOCCU, </a:t>
                      </a:r>
                      <a:r>
                        <a:rPr lang="en-US" sz="2400" b="0" baseline="0" dirty="0" err="1" smtClean="0"/>
                        <a:t>Ariana</a:t>
                      </a:r>
                      <a:r>
                        <a:rPr lang="en-US" sz="2400" b="0" baseline="0" dirty="0" smtClean="0"/>
                        <a:t> Financial </a:t>
                      </a:r>
                      <a:r>
                        <a:rPr lang="en-U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Services , IFIC,  Islamic Relief etc.</a:t>
                      </a:r>
                    </a:p>
                  </a:txBody>
                  <a:tcPr marL="121920" marR="121920" horzOverflow="overflow"/>
                </a:tc>
              </a:tr>
              <a:tr h="976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Indonesia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BPRS, Muslim Aid, Islamic Financial Cooperatives referred as bait </a:t>
                      </a:r>
                      <a:r>
                        <a:rPr kumimoji="0" lang="en-US" sz="24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Maal</a:t>
                      </a:r>
                      <a:r>
                        <a:rPr kumimoji="0" lang="en-US" sz="24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</a:t>
                      </a:r>
                      <a:r>
                        <a:rPr kumimoji="0" lang="en-US" sz="24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Tamwil</a:t>
                      </a:r>
                      <a:r>
                        <a:rPr kumimoji="0" lang="en-US" sz="24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(BMT) etc.</a:t>
                      </a:r>
                    </a:p>
                  </a:txBody>
                  <a:tcPr marL="121920" marR="121920" horzOverflow="overflow"/>
                </a:tc>
              </a:tr>
              <a:tr h="9768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kumimoji="0" lang="en-US" sz="24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Yemen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r>
                        <a:rPr kumimoji="0" lang="en-US" sz="24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Hodeida Microfinance Program, Al-Amal Microfinance Bank etc, Al Kurumi Microfinance etc.</a:t>
                      </a:r>
                    </a:p>
                  </a:txBody>
                  <a:tcPr marL="121920" marR="121920" horzOverflow="overflow"/>
                </a:tc>
              </a:tr>
            </a:tbl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121920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                    </a:t>
            </a:r>
            <a:r>
              <a:rPr lang="en-GB" sz="3200" b="1" dirty="0" smtClean="0">
                <a:solidFill>
                  <a:srgbClr val="FFFFFF"/>
                </a:solidFill>
                <a:cs typeface="Arial" charset="0"/>
              </a:rPr>
              <a:t>Pakistan &amp; Islamic Microfinance Industry</a:t>
            </a:r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" name="Picture 2" descr="C:\Users\Administrator\Desktop\Pakist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38400" cy="914400"/>
          </a:xfrm>
          <a:prstGeom prst="rect">
            <a:avLst/>
          </a:prstGeom>
          <a:noFill/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06400" y="1066801"/>
            <a:ext cx="11480800" cy="5879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Innovation: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Micro Takaful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IT Integration (Mobile Banking) in Islamic Microfinance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Livestock Product with Islamic Microfinance operation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Micro energy &amp; Micro Saving products	</a:t>
            </a:r>
            <a:endParaRPr lang="en-US" sz="2400" b="1" u="sng" dirty="0" smtClean="0">
              <a:solidFill>
                <a:schemeClr val="bg2"/>
              </a:solidFill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Challenges: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Unavailability of Shariah Compliant fund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Reluctance of Donor Agencies for Islamic Microfinance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</a:rPr>
              <a:t>Accounting &amp; I.T systems., Rating Agencies.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Law and order in Northern part of Pakistan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Future Prospects: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Rapid growth of IMFIs with high acceptability from the Muslim community.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Govt. Interest and IDB Support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AlHuda Centre of Excellence in Islamic Microfinance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3200" dirty="0" smtClean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121920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                  Afghanistan &amp; Islamic Microfinance Industry 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7" name="Picture 3" descr="C:\Users\Administrator\Desktop\Afghanist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38400" cy="914400"/>
          </a:xfrm>
          <a:prstGeom prst="rect">
            <a:avLst/>
          </a:prstGeom>
          <a:noFill/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06400" y="1066802"/>
            <a:ext cx="11379200" cy="483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Innovation: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Enterprise Incubation i.e. business modeling and micro financing.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Integration of Rural Economy (Exact Target Market) with Islamic Microfinance 	</a:t>
            </a:r>
            <a:endParaRPr lang="en-US" sz="2400" b="1" u="sng" dirty="0" smtClean="0">
              <a:solidFill>
                <a:schemeClr val="bg2"/>
              </a:solidFill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Challenges: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Lack of Quality HR in Islamic Microfinance Sector Poor IT integration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Weak microfinance regulatory regime.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Unavailability of Micro Insurance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Security, Law and order 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Future Prospects: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Rising Donors’ interest for poverty alleviation (FINCA, HIH, MISFA &amp; USAID etc)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High demand of Islamic Microfinance</a:t>
            </a:r>
            <a:endParaRPr lang="en-US" sz="3200" dirty="0" smtClean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12192000" cy="9144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                    Indonesia &amp; Islamic Microfinance Industry 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3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06400" y="1066800"/>
            <a:ext cx="11379200" cy="4150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Innovation:</a:t>
            </a: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 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Bait-</a:t>
            </a:r>
            <a:r>
              <a:rPr lang="en-US" sz="2400" dirty="0" err="1" smtClean="0">
                <a:solidFill>
                  <a:schemeClr val="bg2"/>
                </a:solidFill>
                <a:latin typeface="+mn-lt"/>
              </a:rPr>
              <a:t>ul</a:t>
            </a: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-mal </a:t>
            </a:r>
            <a:r>
              <a:rPr lang="en-US" sz="2400" dirty="0" err="1" smtClean="0">
                <a:solidFill>
                  <a:schemeClr val="bg2"/>
                </a:solidFill>
                <a:latin typeface="+mn-lt"/>
              </a:rPr>
              <a:t>Tamveel</a:t>
            </a: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 (BMT), BPRS  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Challenges: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Poor IT integration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High Poverty Index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Lesser financial sustainability in the community/ natives 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Future Prospects: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Rising Donors’ interest poverty alleviation especially through IMF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Role of Ministry of Cooperative &amp; Central Bank is positive.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Rapid growth of IMFIs with high acceptability from the majority Muslim community.</a:t>
            </a:r>
            <a:endParaRPr lang="en-US" sz="3200" dirty="0" smtClean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121920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               Yemen &amp; Islamic Microfinance Industry 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7" name="Picture 5" descr="C:\Users\Administrator\Desktop\Yem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2438400" cy="904875"/>
          </a:xfrm>
          <a:prstGeom prst="rect">
            <a:avLst/>
          </a:prstGeom>
          <a:noFill/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06400" y="1066802"/>
            <a:ext cx="11379200" cy="4920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Innovation:</a:t>
            </a: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I.T Integration &amp; Micro Takaful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Role of Islamic Bank to Strengthened the Islamic Microfinance Institutions.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Challenges:</a:t>
            </a:r>
            <a:endParaRPr lang="en-US" sz="2400" dirty="0" smtClean="0">
              <a:solidFill>
                <a:schemeClr val="bg2"/>
              </a:solidFill>
              <a:latin typeface="+mn-lt"/>
            </a:endParaRP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/>
                </a:solidFill>
                <a:latin typeface="+mn-lt"/>
              </a:rPr>
              <a:t>Reluctance in Research &amp; Implementation of  new Products, as only (</a:t>
            </a:r>
            <a:r>
              <a:rPr lang="en-GB" sz="2400" dirty="0" err="1" smtClean="0">
                <a:solidFill>
                  <a:schemeClr val="bg2"/>
                </a:solidFill>
                <a:latin typeface="+mn-lt"/>
              </a:rPr>
              <a:t>Murabahah</a:t>
            </a:r>
            <a:r>
              <a:rPr lang="en-GB" sz="2400" dirty="0" smtClean="0">
                <a:solidFill>
                  <a:schemeClr val="bg2"/>
                </a:solidFill>
                <a:latin typeface="+mn-lt"/>
              </a:rPr>
              <a:t>) is serving almost 80% of Islamic Microfinance Industry.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Significant division of Urban and Rural population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Law and Order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chemeClr val="bg2"/>
                </a:solidFill>
                <a:latin typeface="+mn-lt"/>
              </a:rPr>
              <a:t>Future Prospects:</a:t>
            </a:r>
            <a:endParaRPr lang="en-US" sz="3200" b="1" u="sng" dirty="0" smtClean="0">
              <a:solidFill>
                <a:schemeClr val="bg2"/>
              </a:solidFill>
              <a:latin typeface="+mn-lt"/>
            </a:endParaRP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High Demand of IMF 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Role of SFD &amp; YMN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/>
                </a:solidFill>
                <a:latin typeface="+mn-lt"/>
              </a:rPr>
              <a:t>New Range of Islamic Microfinance products 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b="1" u="sng" dirty="0" smtClean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29783" y="0"/>
            <a:ext cx="8596668" cy="11303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marL="381000" indent="-381000" algn="ctr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4000" b="1" dirty="0" smtClean="0">
                <a:solidFill>
                  <a:srgbClr val="FFFFFF"/>
                </a:solidFill>
                <a:cs typeface="Arial" charset="0"/>
              </a:rPr>
              <a:t>Contents </a:t>
            </a:r>
            <a:endParaRPr lang="en-GB" sz="40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3"/>
          <p:cNvSpPr txBox="1">
            <a:spLocks noGrp="1" noChangeArrowheads="1"/>
          </p:cNvSpPr>
          <p:nvPr>
            <p:ph idx="1"/>
          </p:nvPr>
        </p:nvSpPr>
        <p:spPr bwMode="auto">
          <a:xfrm>
            <a:off x="529783" y="1612901"/>
            <a:ext cx="8928116" cy="417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20040" lvl="0" indent="-320040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GB" sz="2800" dirty="0" smtClean="0">
              <a:solidFill>
                <a:schemeClr val="bg2">
                  <a:lumMod val="50000"/>
                </a:schemeClr>
              </a:solidFill>
              <a:latin typeface="Tw Cen MT" pitchFamily="34" charset="0"/>
            </a:endParaRPr>
          </a:p>
          <a:p>
            <a:pPr marL="320040" lvl="0" indent="-320040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Basic Principles of Islamic Banking and Finance</a:t>
            </a:r>
          </a:p>
          <a:p>
            <a:pPr marL="32004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Source of Islamic Finance Product Products</a:t>
            </a:r>
          </a:p>
          <a:p>
            <a:pPr marL="32004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Current Status and Future Potential of Islamic Banking</a:t>
            </a:r>
          </a:p>
          <a:p>
            <a:pPr marL="320040" lvl="0" indent="-320040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Product Development of </a:t>
            </a:r>
            <a:r>
              <a:rPr lang="en-GB" sz="280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Islamic Microfinance</a:t>
            </a:r>
            <a:endParaRPr lang="en-GB" sz="2800" dirty="0" smtClean="0">
              <a:solidFill>
                <a:schemeClr val="bg2">
                  <a:lumMod val="50000"/>
                </a:schemeClr>
              </a:solidFill>
              <a:latin typeface="Tw Cen MT" pitchFamily="34" charset="0"/>
            </a:endParaRPr>
          </a:p>
          <a:p>
            <a:pPr marL="320040" lvl="0" indent="-320040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Process Flow </a:t>
            </a:r>
          </a:p>
        </p:txBody>
      </p:sp>
    </p:spTree>
    <p:extLst>
      <p:ext uri="{BB962C8B-B14F-4D97-AF65-F5344CB8AC3E}">
        <p14:creationId xmlns:p14="http://schemas.microsoft.com/office/powerpoint/2010/main" xmlns="" val="2829823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4053"/>
    </mc:Choice>
    <mc:Fallback>
      <p:transition spd="slow" advTm="24053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8"/>
          <p:cNvSpPr>
            <a:spLocks noChangeArrowheads="1"/>
          </p:cNvSpPr>
          <p:nvPr/>
        </p:nvSpPr>
        <p:spPr bwMode="auto">
          <a:xfrm>
            <a:off x="875922" y="0"/>
            <a:ext cx="8416890" cy="34290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81000" indent="-381000" algn="ctr">
              <a:lnSpc>
                <a:spcPct val="80000"/>
              </a:lnSpc>
            </a:pPr>
            <a:endParaRPr lang="en-US" sz="2200" b="1" dirty="0" smtClean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nip Diagonal Corner Rectangle 8"/>
          <p:cNvSpPr/>
          <p:nvPr/>
        </p:nvSpPr>
        <p:spPr bwMode="auto">
          <a:xfrm>
            <a:off x="1044507" y="190500"/>
            <a:ext cx="8042102" cy="3048000"/>
          </a:xfrm>
          <a:prstGeom prst="snip2Diag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1182090" y="865949"/>
            <a:ext cx="7766936" cy="1646302"/>
          </a:xfrm>
        </p:spPr>
        <p:txBody>
          <a:bodyPr anchor="ctr"/>
          <a:lstStyle/>
          <a:p>
            <a:pPr algn="ctr"/>
            <a:r>
              <a:rPr 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JazzakAllah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 you for listening with patience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98216" y="3429000"/>
            <a:ext cx="8394596" cy="2717801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822700" y="3632201"/>
            <a:ext cx="5263910" cy="2308533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 dirty="0">
                <a:latin typeface="Verdana" pitchFamily="34" charset="0"/>
              </a:rPr>
              <a:t>Muhammad </a:t>
            </a:r>
            <a:r>
              <a:rPr lang="en-US" sz="1600" b="1" dirty="0" err="1">
                <a:latin typeface="Verdana" pitchFamily="34" charset="0"/>
              </a:rPr>
              <a:t>Zubair</a:t>
            </a:r>
            <a:r>
              <a:rPr lang="en-US" sz="1600" b="1" dirty="0">
                <a:latin typeface="Verdana" pitchFamily="34" charset="0"/>
              </a:rPr>
              <a:t> Mughal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600" i="1" dirty="0">
                <a:latin typeface="Verdana" pitchFamily="34" charset="0"/>
              </a:rPr>
              <a:t>Chief Executive Officer</a:t>
            </a:r>
          </a:p>
          <a:p>
            <a:pPr algn="ctr" eaLnBrk="0" hangingPunct="0">
              <a:spcBef>
                <a:spcPct val="50000"/>
              </a:spcBef>
            </a:pPr>
            <a:endParaRPr lang="en-US" sz="1600" dirty="0">
              <a:latin typeface="Verdana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1600" b="1" u="sng" dirty="0">
                <a:solidFill>
                  <a:srgbClr val="006600"/>
                </a:solidFill>
                <a:latin typeface="Verdana" pitchFamily="34" charset="0"/>
              </a:rPr>
              <a:t>AlHuda Centre of Islamic Banking and Economics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006600"/>
                </a:solidFill>
                <a:latin typeface="Verdana" pitchFamily="34" charset="0"/>
                <a:hlinkClick r:id="rId2"/>
              </a:rPr>
              <a:t>Zubair.mughal@alhudacibe.com</a:t>
            </a:r>
            <a:endParaRPr lang="en-US" sz="1600" b="1" dirty="0">
              <a:solidFill>
                <a:srgbClr val="006600"/>
              </a:solidFill>
              <a:latin typeface="Verdana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006600"/>
                </a:solidFill>
                <a:latin typeface="Verdana" pitchFamily="34" charset="0"/>
                <a:hlinkClick r:id="rId3"/>
              </a:rPr>
              <a:t>www.alhudacibe.com</a:t>
            </a:r>
            <a:r>
              <a:rPr lang="en-US" sz="1600" b="1" dirty="0">
                <a:solidFill>
                  <a:srgbClr val="006600"/>
                </a:solidFill>
                <a:latin typeface="Verdana" pitchFamily="34" charset="0"/>
              </a:rPr>
              <a:t> </a:t>
            </a:r>
          </a:p>
          <a:p>
            <a:pPr algn="ctr">
              <a:defRPr/>
            </a:pPr>
            <a:endParaRPr lang="en-US" dirty="0"/>
          </a:p>
        </p:txBody>
      </p:sp>
      <p:pic>
        <p:nvPicPr>
          <p:cNvPr id="13" name="Picture 2" descr="D:\Muhammad Zubair\Publications\logo and Banners\AlHuda logo +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08100" y="3746501"/>
            <a:ext cx="1600200" cy="21942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79657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2935"/>
    </mc:Choice>
    <mc:Fallback>
      <p:transition spd="slow" advTm="1293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84717" y="0"/>
            <a:ext cx="8789285" cy="11557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marL="381000" indent="-381000" algn="ctr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3200" b="1" dirty="0" smtClean="0">
                <a:solidFill>
                  <a:srgbClr val="FFFFFF"/>
                </a:solidFill>
                <a:cs typeface="Arial" charset="0"/>
              </a:rPr>
              <a:t>Basic Principle</a:t>
            </a:r>
            <a:r>
              <a:rPr lang="en-GB" sz="3200" dirty="0" smtClean="0">
                <a:solidFill>
                  <a:schemeClr val="bg1"/>
                </a:solidFill>
              </a:rPr>
              <a:t> </a:t>
            </a:r>
            <a:r>
              <a:rPr lang="en-GB" sz="3200" b="1" dirty="0" smtClean="0">
                <a:solidFill>
                  <a:srgbClr val="FFFFFF"/>
                </a:solidFill>
                <a:cs typeface="Arial" charset="0"/>
              </a:rPr>
              <a:t>of Shariah Based Banking and Finance</a:t>
            </a:r>
            <a:endParaRPr lang="en-GB" sz="32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3"/>
          <p:cNvSpPr txBox="1">
            <a:spLocks noGrp="1" noChangeArrowheads="1"/>
          </p:cNvSpPr>
          <p:nvPr>
            <p:ph idx="1"/>
          </p:nvPr>
        </p:nvSpPr>
        <p:spPr bwMode="auto">
          <a:xfrm>
            <a:off x="484717" y="1155700"/>
            <a:ext cx="8596668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GB" sz="2800" dirty="0" smtClean="0">
              <a:solidFill>
                <a:schemeClr val="bg2">
                  <a:lumMod val="50000"/>
                </a:schemeClr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Prohibition of Interest. </a:t>
            </a:r>
            <a:endParaRPr lang="en-US" sz="2800" dirty="0" smtClean="0">
              <a:solidFill>
                <a:schemeClr val="bg2">
                  <a:lumMod val="50000"/>
                </a:schemeClr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Solutions for All Segment of the Society. </a:t>
            </a:r>
            <a:endParaRPr lang="en-GB" sz="2800" dirty="0" smtClean="0">
              <a:solidFill>
                <a:schemeClr val="bg2">
                  <a:lumMod val="50000"/>
                </a:schemeClr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Care for the poor is a religious obligation in Islam.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Asset Based Financing 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Risk Sharing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Sanctity of contracts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Financing in </a:t>
            </a:r>
            <a:r>
              <a:rPr lang="en-GB" sz="2800" dirty="0" err="1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Halal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/</a:t>
            </a:r>
            <a:r>
              <a:rPr lang="en-GB" sz="2800" dirty="0" err="1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Shariah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 Complaint Activities. 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Prohibition of speculative behaviour ( </a:t>
            </a:r>
            <a:r>
              <a:rPr lang="en-GB" sz="2800" dirty="0" err="1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Gharar</a:t>
            </a: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 )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GB" sz="2800" dirty="0" smtClean="0">
                <a:solidFill>
                  <a:schemeClr val="bg2">
                    <a:lumMod val="50000"/>
                  </a:schemeClr>
                </a:solidFill>
                <a:latin typeface="Tw Cen MT" pitchFamily="34" charset="0"/>
              </a:rPr>
              <a:t>Takaful ( Islamic Insurance)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270000" y="6134100"/>
            <a:ext cx="5994399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b="1" i="1" dirty="0" smtClean="0"/>
              <a:t>“Assisting </a:t>
            </a:r>
            <a:r>
              <a:rPr lang="en-GB" sz="2000" b="1" i="1" dirty="0"/>
              <a:t>the poor is a pillar of </a:t>
            </a:r>
            <a:r>
              <a:rPr lang="en-GB" sz="2000" b="1" i="1" dirty="0" smtClean="0"/>
              <a:t>Islam”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xmlns="" val="4061166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2130"/>
    </mc:Choice>
    <mc:Fallback>
      <p:transition spd="slow" advTm="2213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62" name="Organization Chart 2"/>
          <p:cNvGraphicFramePr>
            <a:graphicFrameLocks/>
          </p:cNvGraphicFramePr>
          <p:nvPr>
            <p:ph type="dgm" idx="1"/>
          </p:nvPr>
        </p:nvGraphicFramePr>
        <p:xfrm>
          <a:off x="0" y="1823138"/>
          <a:ext cx="10606617" cy="3971925"/>
        </p:xfrm>
        <a:graphic>
          <a:graphicData uri="http://schemas.openxmlformats.org/drawingml/2006/compatibility">
            <com:legacyDrawing xmlns:com="http://schemas.openxmlformats.org/drawingml/2006/compatibility" spid="_x0000_s39938"/>
          </a:graphicData>
        </a:graphic>
      </p:graphicFrame>
      <p:sp>
        <p:nvSpPr>
          <p:cNvPr id="296983" name="Rectangle 23"/>
          <p:cNvSpPr>
            <a:spLocks noChangeArrowheads="1"/>
          </p:cNvSpPr>
          <p:nvPr/>
        </p:nvSpPr>
        <p:spPr bwMode="auto">
          <a:xfrm>
            <a:off x="3759200" y="990600"/>
            <a:ext cx="35429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66"/>
                </a:solidFill>
              </a:rPr>
              <a:t>Islam and Shariah</a:t>
            </a:r>
            <a:endParaRPr lang="en-GB" sz="3200" b="1">
              <a:solidFill>
                <a:srgbClr val="000066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971499" y="3152633"/>
            <a:ext cx="286602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8054455" y="4219433"/>
            <a:ext cx="286602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6309816" y="4180765"/>
            <a:ext cx="286602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261213" y="4183040"/>
            <a:ext cx="286602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6330288" y="3245892"/>
            <a:ext cx="286602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6293893" y="4874526"/>
            <a:ext cx="286602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7"/>
          <p:cNvSpPr/>
          <p:nvPr/>
        </p:nvSpPr>
        <p:spPr>
          <a:xfrm>
            <a:off x="520700" y="1968500"/>
            <a:ext cx="2488107" cy="8589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30480" tIns="20320" rIns="30480" bIns="2032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sz="2000" b="1" dirty="0" smtClean="0">
                <a:ea typeface="Arial Unicode MS" pitchFamily="34" charset="-128"/>
                <a:cs typeface="Arial Unicode MS" pitchFamily="34" charset="-128"/>
              </a:rPr>
              <a:t>Sources of Islamic Finance</a:t>
            </a:r>
            <a:endParaRPr lang="en-US" sz="2000" kern="1200" dirty="0"/>
          </a:p>
        </p:txBody>
      </p:sp>
      <p:sp>
        <p:nvSpPr>
          <p:cNvPr id="10" name="Rounded Rectangle 7"/>
          <p:cNvSpPr/>
          <p:nvPr/>
        </p:nvSpPr>
        <p:spPr>
          <a:xfrm>
            <a:off x="4410008" y="1968500"/>
            <a:ext cx="4648200" cy="8589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30480" tIns="20320" rIns="30480" bIns="2032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sz="2400" dirty="0" smtClean="0">
                <a:ea typeface="Arial Unicode MS" pitchFamily="34" charset="-128"/>
                <a:cs typeface="Arial Unicode MS" pitchFamily="34" charset="-128"/>
              </a:rPr>
              <a:t>Islamic Banking </a:t>
            </a:r>
            <a:r>
              <a:rPr lang="en-US" sz="2400" dirty="0" smtClean="0"/>
              <a:t>Product Mechanism</a:t>
            </a:r>
            <a:endParaRPr lang="en-US" sz="2400" dirty="0" smtClean="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0008" y="2827449"/>
            <a:ext cx="4648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ight Arrow 11"/>
          <p:cNvSpPr/>
          <p:nvPr/>
        </p:nvSpPr>
        <p:spPr>
          <a:xfrm>
            <a:off x="3119782" y="3398949"/>
            <a:ext cx="1214026" cy="25908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sp>
      <p:sp>
        <p:nvSpPr>
          <p:cNvPr id="13" name="Rounded Rectangle 4"/>
          <p:cNvSpPr/>
          <p:nvPr/>
        </p:nvSpPr>
        <p:spPr>
          <a:xfrm>
            <a:off x="520700" y="3322749"/>
            <a:ext cx="2400300" cy="2667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123825" tIns="123825" rIns="123825" bIns="123825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2400" b="1" kern="1200" dirty="0" smtClean="0"/>
              <a:t>Quran</a:t>
            </a:r>
            <a:endParaRPr lang="en-US" sz="2400" kern="1200" dirty="0"/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2400" b="1" kern="1200" dirty="0" err="1" smtClean="0"/>
              <a:t>Sunnah</a:t>
            </a:r>
            <a:endParaRPr lang="en-GB" sz="2400" b="1" kern="1200" dirty="0"/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2400" b="1" kern="1200" dirty="0" err="1" smtClean="0"/>
              <a:t>Ijma’a</a:t>
            </a:r>
            <a:r>
              <a:rPr lang="en-GB" sz="2400" b="1" kern="1200" dirty="0" smtClean="0"/>
              <a:t> (jurist consensus)</a:t>
            </a:r>
            <a:endParaRPr lang="en-GB" sz="2400" b="1" kern="1200" dirty="0"/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2400" b="1" kern="1200" dirty="0" err="1" smtClean="0"/>
              <a:t>Ijtihad</a:t>
            </a:r>
            <a:r>
              <a:rPr lang="en-GB" sz="2400" b="1" kern="1200" dirty="0" smtClean="0"/>
              <a:t> &amp; </a:t>
            </a:r>
            <a:r>
              <a:rPr lang="en-GB" sz="2400" b="1" kern="1200" dirty="0" err="1" smtClean="0"/>
              <a:t>Qiyas</a:t>
            </a:r>
            <a:r>
              <a:rPr lang="en-GB" sz="2400" b="1" kern="1200" dirty="0" smtClean="0"/>
              <a:t> (analogy)</a:t>
            </a:r>
            <a:endParaRPr lang="en-GB" sz="2400" b="1" kern="1200" dirty="0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520700" y="0"/>
            <a:ext cx="8623300" cy="104945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 dirty="0" smtClean="0">
                <a:solidFill>
                  <a:srgbClr val="FFFFFF"/>
                </a:solidFill>
                <a:cs typeface="Arial" charset="0"/>
              </a:rPr>
              <a:t>Source </a:t>
            </a:r>
            <a:r>
              <a:rPr lang="en-GB" sz="3200" b="1" dirty="0">
                <a:solidFill>
                  <a:srgbClr val="FFFFFF"/>
                </a:solidFill>
                <a:cs typeface="Arial" charset="0"/>
              </a:rPr>
              <a:t>of Islamic </a:t>
            </a:r>
            <a:r>
              <a:rPr lang="en-GB" sz="3200" b="1" dirty="0" smtClean="0">
                <a:solidFill>
                  <a:srgbClr val="FFFFFF"/>
                </a:solidFill>
                <a:cs typeface="Arial" charset="0"/>
              </a:rPr>
              <a:t>Banking</a:t>
            </a:r>
            <a:endParaRPr lang="en-GB" sz="32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0129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8979"/>
    </mc:Choice>
    <mc:Fallback>
      <p:transition spd="slow" advTm="2897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400" b="1" dirty="0" smtClean="0">
                <a:solidFill>
                  <a:srgbClr val="006600"/>
                </a:solidFill>
              </a:rPr>
              <a:t>Difference between Islamic and Conventional Banking</a:t>
            </a:r>
            <a:endParaRPr lang="en-US" sz="2400" b="1" dirty="0" smtClean="0">
              <a:solidFill>
                <a:srgbClr val="0066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altLang="ar-SA" b="1" dirty="0" smtClean="0"/>
              <a:t>Conventional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ar-SA" dirty="0" smtClean="0"/>
              <a:t>	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2336800" y="1295400"/>
            <a:ext cx="1828800" cy="14478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8026400" y="1295400"/>
            <a:ext cx="1930400" cy="14478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9014" name="Line 6"/>
          <p:cNvSpPr>
            <a:spLocks noChangeShapeType="1"/>
          </p:cNvSpPr>
          <p:nvPr/>
        </p:nvSpPr>
        <p:spPr bwMode="auto">
          <a:xfrm flipV="1">
            <a:off x="4876800" y="1676400"/>
            <a:ext cx="2844800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9015" name="Line 7"/>
          <p:cNvSpPr>
            <a:spLocks noChangeShapeType="1"/>
          </p:cNvSpPr>
          <p:nvPr/>
        </p:nvSpPr>
        <p:spPr bwMode="auto">
          <a:xfrm flipH="1" flipV="1">
            <a:off x="4876800" y="2286000"/>
            <a:ext cx="2743200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641600" y="1676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ar-SA" sz="2400" b="1">
                <a:latin typeface="Times New Roman" pitchFamily="18" charset="0"/>
              </a:rPr>
              <a:t>Bank</a:t>
            </a:r>
            <a:endParaRPr lang="en-US" altLang="ar-SA" sz="2400">
              <a:latin typeface="Times New Roman" pitchFamily="18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8331200" y="1676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ar-SA" sz="2400" b="1">
                <a:latin typeface="Times New Roman" pitchFamily="18" charset="0"/>
              </a:rPr>
              <a:t>Client</a:t>
            </a:r>
            <a:endParaRPr lang="en-US" altLang="ar-SA" sz="2400">
              <a:latin typeface="Times New Roman" pitchFamily="18" charset="0"/>
            </a:endParaRPr>
          </a:p>
        </p:txBody>
      </p:sp>
      <p:sp>
        <p:nvSpPr>
          <p:cNvPr id="299018" name="Text Box 10"/>
          <p:cNvSpPr txBox="1">
            <a:spLocks noChangeArrowheads="1"/>
          </p:cNvSpPr>
          <p:nvPr/>
        </p:nvSpPr>
        <p:spPr bwMode="auto">
          <a:xfrm>
            <a:off x="4876800" y="1143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ar-SA" sz="2400" b="1" dirty="0">
                <a:latin typeface="Times New Roman" pitchFamily="18" charset="0"/>
              </a:rPr>
              <a:t>    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Money   </a:t>
            </a:r>
            <a:endParaRPr lang="en-US" altLang="ar-SA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99019" name="Text Box 11"/>
          <p:cNvSpPr txBox="1">
            <a:spLocks noChangeArrowheads="1"/>
          </p:cNvSpPr>
          <p:nvPr/>
        </p:nvSpPr>
        <p:spPr bwMode="auto">
          <a:xfrm>
            <a:off x="3759200" y="2514600"/>
            <a:ext cx="467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ar-SA" sz="2400" b="1" dirty="0" smtClean="0">
                <a:solidFill>
                  <a:srgbClr val="FF0000"/>
                </a:solidFill>
                <a:latin typeface="Times New Roman" pitchFamily="18" charset="0"/>
              </a:rPr>
              <a:t>              Money </a:t>
            </a:r>
            <a:r>
              <a:rPr lang="en-US" altLang="ar-SA" sz="2400" b="1" dirty="0">
                <a:solidFill>
                  <a:srgbClr val="FF0000"/>
                </a:solidFill>
                <a:latin typeface="Times New Roman" pitchFamily="18" charset="0"/>
              </a:rPr>
              <a:t>+ Money(interest)</a:t>
            </a:r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2133600" y="3733800"/>
            <a:ext cx="1828800" cy="14478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Oval 13"/>
          <p:cNvSpPr>
            <a:spLocks noChangeArrowheads="1"/>
          </p:cNvSpPr>
          <p:nvPr/>
        </p:nvSpPr>
        <p:spPr bwMode="auto">
          <a:xfrm>
            <a:off x="8229600" y="3733800"/>
            <a:ext cx="1930400" cy="14478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540000" y="4114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ar-SA" sz="2400" b="1">
                <a:latin typeface="Times New Roman" pitchFamily="18" charset="0"/>
              </a:rPr>
              <a:t>Bank</a:t>
            </a:r>
            <a:endParaRPr lang="en-US" altLang="ar-SA" sz="2400">
              <a:latin typeface="Times New Roman" pitchFamily="18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8432800" y="4114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ar-SA" sz="2400" b="1">
                <a:latin typeface="Times New Roman" pitchFamily="18" charset="0"/>
              </a:rPr>
              <a:t>Client</a:t>
            </a:r>
            <a:endParaRPr lang="en-US" altLang="ar-SA" sz="2400">
              <a:latin typeface="Times New Roman" pitchFamily="18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165600" y="4114800"/>
            <a:ext cx="3962400" cy="831850"/>
            <a:chOff x="1968" y="2016"/>
            <a:chExt cx="1872" cy="524"/>
          </a:xfrm>
        </p:grpSpPr>
        <p:sp>
          <p:nvSpPr>
            <p:cNvPr id="10263" name="Text Box 17"/>
            <p:cNvSpPr txBox="1">
              <a:spLocks noChangeArrowheads="1"/>
            </p:cNvSpPr>
            <p:nvPr/>
          </p:nvSpPr>
          <p:spPr bwMode="auto">
            <a:xfrm>
              <a:off x="2400" y="2016"/>
              <a:ext cx="960" cy="52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ar-SA" sz="2400" b="1" dirty="0">
                  <a:solidFill>
                    <a:srgbClr val="000099"/>
                  </a:solidFill>
                  <a:latin typeface="Times New Roman" pitchFamily="18" charset="0"/>
                </a:rPr>
                <a:t>Goods &amp; Services</a:t>
              </a:r>
              <a:endParaRPr lang="en-US" altLang="ar-SA" sz="2400" b="1" dirty="0">
                <a:latin typeface="Times New Roman" pitchFamily="18" charset="0"/>
              </a:endParaRPr>
            </a:p>
          </p:txBody>
        </p:sp>
        <p:sp>
          <p:nvSpPr>
            <p:cNvPr id="10264" name="Line 18"/>
            <p:cNvSpPr>
              <a:spLocks noChangeShapeType="1"/>
            </p:cNvSpPr>
            <p:nvPr/>
          </p:nvSpPr>
          <p:spPr bwMode="auto">
            <a:xfrm>
              <a:off x="1968" y="2304"/>
              <a:ext cx="432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non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Line 19"/>
            <p:cNvSpPr>
              <a:spLocks noChangeShapeType="1"/>
            </p:cNvSpPr>
            <p:nvPr/>
          </p:nvSpPr>
          <p:spPr bwMode="auto">
            <a:xfrm>
              <a:off x="3360" y="2304"/>
              <a:ext cx="480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51200" y="4953000"/>
            <a:ext cx="5892800" cy="685800"/>
            <a:chOff x="1488" y="2784"/>
            <a:chExt cx="2784" cy="432"/>
          </a:xfrm>
        </p:grpSpPr>
        <p:sp>
          <p:nvSpPr>
            <p:cNvPr id="10259" name="Line 21"/>
            <p:cNvSpPr>
              <a:spLocks noChangeShapeType="1"/>
            </p:cNvSpPr>
            <p:nvPr/>
          </p:nvSpPr>
          <p:spPr bwMode="auto">
            <a:xfrm>
              <a:off x="4272" y="2832"/>
              <a:ext cx="0" cy="384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non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Line 22"/>
            <p:cNvSpPr>
              <a:spLocks noChangeShapeType="1"/>
            </p:cNvSpPr>
            <p:nvPr/>
          </p:nvSpPr>
          <p:spPr bwMode="auto">
            <a:xfrm flipH="1">
              <a:off x="1488" y="3216"/>
              <a:ext cx="2784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non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Line 23"/>
            <p:cNvSpPr>
              <a:spLocks noChangeShapeType="1"/>
            </p:cNvSpPr>
            <p:nvPr/>
          </p:nvSpPr>
          <p:spPr bwMode="auto">
            <a:xfrm flipV="1">
              <a:off x="1488" y="2784"/>
              <a:ext cx="0" cy="432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Text Box 24"/>
            <p:cNvSpPr txBox="1">
              <a:spLocks noChangeArrowheads="1"/>
            </p:cNvSpPr>
            <p:nvPr/>
          </p:nvSpPr>
          <p:spPr bwMode="auto">
            <a:xfrm>
              <a:off x="2448" y="2880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ar-SA" sz="2400" b="1" dirty="0">
                  <a:solidFill>
                    <a:srgbClr val="FF0000"/>
                  </a:solidFill>
                  <a:latin typeface="Times New Roman" pitchFamily="18" charset="0"/>
                </a:rPr>
                <a:t>money</a:t>
              </a:r>
              <a:endParaRPr lang="en-US" altLang="ar-SA" sz="2400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58" name="Rectangle 25"/>
          <p:cNvSpPr>
            <a:spLocks noChangeArrowheads="1"/>
          </p:cNvSpPr>
          <p:nvPr/>
        </p:nvSpPr>
        <p:spPr bwMode="auto">
          <a:xfrm>
            <a:off x="3251200" y="3246438"/>
            <a:ext cx="640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ar-SA" sz="2800" b="1" u="sng" dirty="0">
                <a:solidFill>
                  <a:schemeClr val="accent2">
                    <a:lumMod val="75000"/>
                  </a:schemeClr>
                </a:solidFill>
              </a:rPr>
              <a:t>Islamic Banking</a:t>
            </a:r>
            <a:endParaRPr lang="en-US" sz="28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99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99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299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29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4" grpId="0" animBg="1"/>
      <p:bldP spid="299015" grpId="0" animBg="1"/>
      <p:bldP spid="299018" grpId="0" autoUpdateAnimBg="0"/>
      <p:bldP spid="29901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100" dirty="0" smtClean="0"/>
              <a:t>Islamic products and services offered by 2000+ </a:t>
            </a:r>
            <a:br>
              <a:rPr lang="en-US" sz="2100" dirty="0" smtClean="0"/>
            </a:br>
            <a:r>
              <a:rPr lang="en-US" sz="2100" dirty="0" smtClean="0"/>
              <a:t>Financial Institutions around the world</a:t>
            </a:r>
            <a:br>
              <a:rPr lang="en-US" sz="2100" dirty="0" smtClean="0"/>
            </a:br>
            <a:endParaRPr lang="en-US" sz="21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1524000"/>
            <a:ext cx="11480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06400" y="1752600"/>
            <a:ext cx="12192000" cy="4724400"/>
            <a:chOff x="0" y="912"/>
            <a:chExt cx="6758" cy="3325"/>
          </a:xfrm>
        </p:grpSpPr>
        <p:graphicFrame>
          <p:nvGraphicFramePr>
            <p:cNvPr id="3074" name="Object 5"/>
            <p:cNvGraphicFramePr>
              <a:graphicFrameLocks noChangeAspect="1"/>
            </p:cNvGraphicFramePr>
            <p:nvPr/>
          </p:nvGraphicFramePr>
          <p:xfrm>
            <a:off x="0" y="1068"/>
            <a:ext cx="6283" cy="3169"/>
          </p:xfrm>
          <a:graphic>
            <a:graphicData uri="http://schemas.openxmlformats.org/presentationml/2006/ole">
              <p:oleObj spid="_x0000_s68610" name="Clip" r:id="rId4" imgW="2331360" imgH="1176840" progId="">
                <p:embed/>
              </p:oleObj>
            </a:graphicData>
          </a:graphic>
        </p:graphicFrame>
        <p:sp>
          <p:nvSpPr>
            <p:cNvPr id="3079" name="Rectangle 6"/>
            <p:cNvSpPr>
              <a:spLocks noChangeArrowheads="1"/>
            </p:cNvSpPr>
            <p:nvPr/>
          </p:nvSpPr>
          <p:spPr bwMode="auto">
            <a:xfrm>
              <a:off x="158" y="1334"/>
              <a:ext cx="1795" cy="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United States: 20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 b="1"/>
                <a:t>- </a:t>
              </a:r>
              <a:r>
                <a:rPr lang="en-US" sz="1200"/>
                <a:t>Al Manzil Financial Services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American Finance House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Failaka Investments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HSBC 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Ameen Housing Cooperative</a:t>
              </a:r>
              <a:endParaRPr lang="en-US" sz="1200" b="1"/>
            </a:p>
          </p:txBody>
        </p:sp>
        <p:sp>
          <p:nvSpPr>
            <p:cNvPr id="3080" name="Rectangle 7"/>
            <p:cNvSpPr>
              <a:spLocks noChangeArrowheads="1"/>
            </p:cNvSpPr>
            <p:nvPr/>
          </p:nvSpPr>
          <p:spPr bwMode="auto">
            <a:xfrm>
              <a:off x="2270" y="912"/>
              <a:ext cx="1056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Germany:14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Bank Sepah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Commerz Bank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Deutsche Bank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Switzerland: 6</a:t>
              </a:r>
              <a:endParaRPr lang="en-US" sz="1200" b="1"/>
            </a:p>
          </p:txBody>
        </p:sp>
        <p:sp>
          <p:nvSpPr>
            <p:cNvPr id="3081" name="Rectangle 8"/>
            <p:cNvSpPr>
              <a:spLocks noChangeArrowheads="1"/>
            </p:cNvSpPr>
            <p:nvPr/>
          </p:nvSpPr>
          <p:spPr bwMode="auto">
            <a:xfrm>
              <a:off x="1795" y="1545"/>
              <a:ext cx="1480" cy="10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UK: 26</a:t>
              </a:r>
              <a:endParaRPr lang="en-US" sz="1400" b="1">
                <a:solidFill>
                  <a:srgbClr val="008000"/>
                </a:solidFill>
              </a:endParaRP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HSBC Amanah Finance 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Al Baraka International Ltd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Takafol UK Ltd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The Halal Mutual Investment Company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J Aron &amp; Co Ltd (Goldman Sachs)</a:t>
              </a:r>
              <a:endParaRPr lang="en-US" sz="1200" b="1"/>
            </a:p>
          </p:txBody>
        </p:sp>
        <p:sp>
          <p:nvSpPr>
            <p:cNvPr id="3082" name="Rectangle 9"/>
            <p:cNvSpPr>
              <a:spLocks noChangeArrowheads="1"/>
            </p:cNvSpPr>
            <p:nvPr/>
          </p:nvSpPr>
          <p:spPr bwMode="auto">
            <a:xfrm>
              <a:off x="3275" y="1229"/>
              <a:ext cx="1794" cy="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Bahrain: 26</a:t>
              </a:r>
              <a:r>
                <a:rPr lang="en-US" sz="1400" b="1">
                  <a:solidFill>
                    <a:srgbClr val="008000"/>
                  </a:solidFill>
                </a:rPr>
                <a:t> 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Bahrain Islamic Bank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Al Baraka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ABC Islamic Bank 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CitiIslamic Investment Bank</a:t>
              </a:r>
              <a:endParaRPr lang="en-US" sz="1200" b="1"/>
            </a:p>
          </p:txBody>
        </p:sp>
        <p:sp>
          <p:nvSpPr>
            <p:cNvPr id="3083" name="Rectangle 10"/>
            <p:cNvSpPr>
              <a:spLocks noChangeArrowheads="1"/>
            </p:cNvSpPr>
            <p:nvPr/>
          </p:nvSpPr>
          <p:spPr bwMode="auto">
            <a:xfrm>
              <a:off x="4963" y="2812"/>
              <a:ext cx="1583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Malaysia: 49</a:t>
              </a:r>
              <a:endParaRPr lang="en-US" sz="1500" b="1" u="sng"/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2 - Pure Islamic Banks (Bank Islam, Bank Muamalat)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Rest - conventional banks</a:t>
              </a:r>
              <a:endParaRPr lang="en-US" sz="1200" b="1"/>
            </a:p>
          </p:txBody>
        </p:sp>
        <p:sp>
          <p:nvSpPr>
            <p:cNvPr id="3084" name="Rectangle 11"/>
            <p:cNvSpPr>
              <a:spLocks noChangeArrowheads="1"/>
            </p:cNvSpPr>
            <p:nvPr/>
          </p:nvSpPr>
          <p:spPr bwMode="auto">
            <a:xfrm>
              <a:off x="3696" y="3024"/>
              <a:ext cx="1795" cy="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Saudi Arabia: 37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Al Rajhi 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SAMBA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Saudi Hollandi 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Riyadh Bank</a:t>
              </a:r>
              <a:r>
                <a:rPr lang="en-US" sz="1200" b="1"/>
                <a:t> </a:t>
              </a:r>
            </a:p>
          </p:txBody>
        </p:sp>
        <p:sp>
          <p:nvSpPr>
            <p:cNvPr id="3085" name="Rectangle 12"/>
            <p:cNvSpPr>
              <a:spLocks noChangeArrowheads="1"/>
            </p:cNvSpPr>
            <p:nvPr/>
          </p:nvSpPr>
          <p:spPr bwMode="auto">
            <a:xfrm>
              <a:off x="4067" y="912"/>
              <a:ext cx="1793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UAE: 58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Dubai Islamic Bank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Abu Dhabi Islamic Bank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HSBC Amanah</a:t>
              </a:r>
              <a:endParaRPr lang="en-US" sz="1200" b="1"/>
            </a:p>
          </p:txBody>
        </p:sp>
        <p:sp>
          <p:nvSpPr>
            <p:cNvPr id="3086" name="Rectangle 13"/>
            <p:cNvSpPr>
              <a:spLocks noChangeArrowheads="1"/>
            </p:cNvSpPr>
            <p:nvPr/>
          </p:nvSpPr>
          <p:spPr bwMode="auto">
            <a:xfrm>
              <a:off x="4910" y="1583"/>
              <a:ext cx="179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Qatar: 41</a:t>
              </a:r>
              <a:endParaRPr lang="en-US" sz="1500" b="1" u="sng"/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Qatar Islamic Bank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Qatar International Islamic</a:t>
              </a:r>
              <a:endParaRPr lang="en-US" sz="1200" b="1"/>
            </a:p>
          </p:txBody>
        </p:sp>
        <p:sp>
          <p:nvSpPr>
            <p:cNvPr id="3087" name="Rectangle 14"/>
            <p:cNvSpPr>
              <a:spLocks noChangeArrowheads="1"/>
            </p:cNvSpPr>
            <p:nvPr/>
          </p:nvSpPr>
          <p:spPr bwMode="auto">
            <a:xfrm>
              <a:off x="4858" y="1229"/>
              <a:ext cx="1266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Kuwait: 9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Kuwait Finance House</a:t>
              </a:r>
            </a:p>
          </p:txBody>
        </p:sp>
        <p:sp>
          <p:nvSpPr>
            <p:cNvPr id="3088" name="Rectangle 15"/>
            <p:cNvSpPr>
              <a:spLocks noChangeArrowheads="1"/>
            </p:cNvSpPr>
            <p:nvPr/>
          </p:nvSpPr>
          <p:spPr bwMode="auto">
            <a:xfrm>
              <a:off x="4699" y="2073"/>
              <a:ext cx="1795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Iran: 8</a:t>
              </a:r>
            </a:p>
          </p:txBody>
        </p:sp>
        <p:sp>
          <p:nvSpPr>
            <p:cNvPr id="3089" name="Rectangle 16"/>
            <p:cNvSpPr>
              <a:spLocks noChangeArrowheads="1"/>
            </p:cNvSpPr>
            <p:nvPr/>
          </p:nvSpPr>
          <p:spPr bwMode="auto">
            <a:xfrm>
              <a:off x="2481" y="2654"/>
              <a:ext cx="179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Egypt: 12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Alwatany Bank of Egypt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Egyptian Saudi Finance </a:t>
              </a:r>
              <a:endParaRPr lang="en-US" sz="1200" b="1"/>
            </a:p>
          </p:txBody>
        </p:sp>
        <p:sp>
          <p:nvSpPr>
            <p:cNvPr id="3090" name="Rectangle 17"/>
            <p:cNvSpPr>
              <a:spLocks noChangeArrowheads="1"/>
            </p:cNvSpPr>
            <p:nvPr/>
          </p:nvSpPr>
          <p:spPr bwMode="auto">
            <a:xfrm>
              <a:off x="4963" y="3504"/>
              <a:ext cx="1795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Indonesia: 4</a:t>
              </a:r>
              <a:endParaRPr lang="en-US" sz="1400" b="1">
                <a:solidFill>
                  <a:srgbClr val="008000"/>
                </a:solidFill>
              </a:endParaRPr>
            </a:p>
          </p:txBody>
        </p:sp>
        <p:sp>
          <p:nvSpPr>
            <p:cNvPr id="3091" name="Line 18"/>
            <p:cNvSpPr>
              <a:spLocks noChangeShapeType="1"/>
            </p:cNvSpPr>
            <p:nvPr/>
          </p:nvSpPr>
          <p:spPr bwMode="auto">
            <a:xfrm>
              <a:off x="3749" y="2707"/>
              <a:ext cx="317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2" name="Line 19"/>
            <p:cNvSpPr>
              <a:spLocks noChangeShapeType="1"/>
            </p:cNvSpPr>
            <p:nvPr/>
          </p:nvSpPr>
          <p:spPr bwMode="auto">
            <a:xfrm flipV="1">
              <a:off x="3168" y="2654"/>
              <a:ext cx="317" cy="1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3" name="Line 20"/>
            <p:cNvSpPr>
              <a:spLocks noChangeShapeType="1"/>
            </p:cNvSpPr>
            <p:nvPr/>
          </p:nvSpPr>
          <p:spPr bwMode="auto">
            <a:xfrm>
              <a:off x="3696" y="1809"/>
              <a:ext cx="158" cy="7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94" name="Line 21"/>
            <p:cNvSpPr>
              <a:spLocks noChangeShapeType="1"/>
            </p:cNvSpPr>
            <p:nvPr/>
          </p:nvSpPr>
          <p:spPr bwMode="auto">
            <a:xfrm flipH="1">
              <a:off x="3907" y="1387"/>
              <a:ext cx="687" cy="1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5" name="Line 22"/>
            <p:cNvSpPr>
              <a:spLocks noChangeShapeType="1"/>
            </p:cNvSpPr>
            <p:nvPr/>
          </p:nvSpPr>
          <p:spPr bwMode="auto">
            <a:xfrm flipH="1">
              <a:off x="3854" y="1387"/>
              <a:ext cx="1056" cy="1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6" name="Line 23"/>
            <p:cNvSpPr>
              <a:spLocks noChangeShapeType="1"/>
            </p:cNvSpPr>
            <p:nvPr/>
          </p:nvSpPr>
          <p:spPr bwMode="auto">
            <a:xfrm flipH="1">
              <a:off x="3907" y="1757"/>
              <a:ext cx="1056" cy="8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7" name="Line 24"/>
            <p:cNvSpPr>
              <a:spLocks noChangeShapeType="1"/>
            </p:cNvSpPr>
            <p:nvPr/>
          </p:nvSpPr>
          <p:spPr bwMode="auto">
            <a:xfrm flipH="1">
              <a:off x="4013" y="2179"/>
              <a:ext cx="739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8" name="Line 25"/>
            <p:cNvSpPr>
              <a:spLocks noChangeShapeType="1"/>
            </p:cNvSpPr>
            <p:nvPr/>
          </p:nvSpPr>
          <p:spPr bwMode="auto">
            <a:xfrm>
              <a:off x="2957" y="1493"/>
              <a:ext cx="211" cy="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99" name="Rectangle 26"/>
            <p:cNvSpPr>
              <a:spLocks noChangeArrowheads="1"/>
            </p:cNvSpPr>
            <p:nvPr/>
          </p:nvSpPr>
          <p:spPr bwMode="auto">
            <a:xfrm>
              <a:off x="3009" y="2865"/>
              <a:ext cx="179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endParaRPr lang="en-US" sz="1400" b="1">
                <a:solidFill>
                  <a:srgbClr val="008000"/>
                </a:solidFill>
              </a:endParaRP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Sudan: 9</a:t>
              </a:r>
              <a:endParaRPr lang="en-US" sz="1400" b="1">
                <a:solidFill>
                  <a:srgbClr val="008000"/>
                </a:solidFill>
              </a:endParaRPr>
            </a:p>
          </p:txBody>
        </p:sp>
        <p:sp>
          <p:nvSpPr>
            <p:cNvPr id="3100" name="Line 27"/>
            <p:cNvSpPr>
              <a:spLocks noChangeShapeType="1"/>
            </p:cNvSpPr>
            <p:nvPr/>
          </p:nvSpPr>
          <p:spPr bwMode="auto">
            <a:xfrm flipV="1">
              <a:off x="3379" y="2918"/>
              <a:ext cx="159" cy="1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01" name="Rectangle 28"/>
            <p:cNvSpPr>
              <a:spLocks noChangeArrowheads="1"/>
            </p:cNvSpPr>
            <p:nvPr/>
          </p:nvSpPr>
          <p:spPr bwMode="auto">
            <a:xfrm>
              <a:off x="5183" y="2112"/>
              <a:ext cx="1110" cy="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Pakistan: 76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India: 3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Bangladesh:9</a:t>
              </a:r>
              <a:endParaRPr lang="en-US" sz="1400" b="1">
                <a:solidFill>
                  <a:srgbClr val="008000"/>
                </a:solidFill>
              </a:endParaRPr>
            </a:p>
          </p:txBody>
        </p:sp>
        <p:sp>
          <p:nvSpPr>
            <p:cNvPr id="3102" name="Line 29"/>
            <p:cNvSpPr>
              <a:spLocks noChangeShapeType="1"/>
            </p:cNvSpPr>
            <p:nvPr/>
          </p:nvSpPr>
          <p:spPr bwMode="auto">
            <a:xfrm flipH="1">
              <a:off x="4118" y="2390"/>
              <a:ext cx="1109" cy="2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03" name="Rectangle 30"/>
            <p:cNvSpPr>
              <a:spLocks noChangeArrowheads="1"/>
            </p:cNvSpPr>
            <p:nvPr/>
          </p:nvSpPr>
          <p:spPr bwMode="auto">
            <a:xfrm>
              <a:off x="4171" y="2496"/>
              <a:ext cx="1320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Turkey: 7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Faisal Finance Institution</a:t>
              </a: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200"/>
                <a:t>- Ihlas Finance House</a:t>
              </a:r>
              <a:endParaRPr lang="en-US" sz="1200" b="1"/>
            </a:p>
          </p:txBody>
        </p:sp>
        <p:sp>
          <p:nvSpPr>
            <p:cNvPr id="3104" name="Line 31"/>
            <p:cNvSpPr>
              <a:spLocks noChangeShapeType="1"/>
            </p:cNvSpPr>
            <p:nvPr/>
          </p:nvSpPr>
          <p:spPr bwMode="auto">
            <a:xfrm flipH="1" flipV="1">
              <a:off x="3643" y="2390"/>
              <a:ext cx="581" cy="2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105" name="Rectangle 32"/>
            <p:cNvSpPr>
              <a:spLocks noChangeArrowheads="1"/>
            </p:cNvSpPr>
            <p:nvPr/>
          </p:nvSpPr>
          <p:spPr bwMode="auto">
            <a:xfrm>
              <a:off x="3749" y="3446"/>
              <a:ext cx="1795" cy="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5365" tIns="52682" rIns="105365" bIns="52682">
              <a:spAutoFit/>
            </a:bodyPr>
            <a:lstStyle/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endParaRPr lang="en-US" sz="1400" b="1">
                <a:solidFill>
                  <a:srgbClr val="008000"/>
                </a:solidFill>
              </a:endParaRP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endParaRPr lang="en-US" sz="1400" b="1">
                <a:solidFill>
                  <a:srgbClr val="008000"/>
                </a:solidFill>
              </a:endParaRPr>
            </a:p>
            <a:p>
              <a:pPr>
                <a:buClr>
                  <a:schemeClr val="accent1"/>
                </a:buClr>
                <a:buSzPct val="65000"/>
                <a:buFont typeface="Wingdings" pitchFamily="2" charset="2"/>
                <a:buChar char="n"/>
              </a:pPr>
              <a:r>
                <a:rPr lang="en-US" sz="1400" b="1" u="sng">
                  <a:solidFill>
                    <a:srgbClr val="008000"/>
                  </a:solidFill>
                </a:rPr>
                <a:t>Yemen: 5</a:t>
              </a:r>
              <a:endParaRPr lang="en-US" sz="1400" b="1">
                <a:solidFill>
                  <a:srgbClr val="008000"/>
                </a:solidFill>
              </a:endParaRPr>
            </a:p>
          </p:txBody>
        </p:sp>
      </p:grpSp>
      <p:pic>
        <p:nvPicPr>
          <p:cNvPr id="3078" name="Picture 33" descr="logoalhud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60000" y="0"/>
            <a:ext cx="1727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5367" y="0"/>
            <a:ext cx="8181802" cy="9271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3200" b="1" dirty="0" smtClean="0">
                <a:solidFill>
                  <a:srgbClr val="FFFFFF"/>
                </a:solidFill>
                <a:cs typeface="Arial" charset="0"/>
              </a:rPr>
              <a:t>Current Status of Islamic Finance Industry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605367" y="1149438"/>
            <a:ext cx="8596668" cy="5471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Total market size 2.3 Trillion USD with having 2000+ Islamic Financial Institutions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bg1"/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In 81 Countries, among them 42 are Islamic and 39 are Non Islamic Countries.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bg1"/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250+ Takaful companies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bg1"/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750+ Islamic Funds are operating globally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bg1"/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300+ </a:t>
            </a:r>
            <a:r>
              <a:rPr lang="en-US" sz="2800" dirty="0" err="1" smtClean="0">
                <a:solidFill>
                  <a:schemeClr val="bg1"/>
                </a:solidFill>
                <a:latin typeface="Tw Cen MT" pitchFamily="34" charset="0"/>
              </a:rPr>
              <a:t>Sukuk</a:t>
            </a: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 has been issued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bg1"/>
              </a:solidFill>
              <a:latin typeface="Tw Cen MT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300 Islamic Microfinance Institutions ( 1Billion USD)</a:t>
            </a:r>
            <a:endParaRPr lang="en-US" sz="3600" dirty="0" smtClean="0">
              <a:solidFill>
                <a:schemeClr val="bg1"/>
              </a:solidFill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6974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5131"/>
    </mc:Choice>
    <mc:Fallback>
      <p:transition spd="slow" advTm="2513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5367" y="0"/>
            <a:ext cx="8181802" cy="9271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3200" b="1" dirty="0" smtClean="0">
                <a:solidFill>
                  <a:srgbClr val="FFFFFF"/>
                </a:solidFill>
                <a:cs typeface="Arial" charset="0"/>
              </a:rPr>
              <a:t>Current Status of Islamic Finance Industry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605367" y="1149438"/>
            <a:ext cx="8596668" cy="4932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lvl="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Due to the Recent Int’l Financial Crisis, Muslim &amp; Non-Muslim Countries are moving towards Islamic Banking &amp; Finance as a Sustainable System</a:t>
            </a:r>
          </a:p>
          <a:p>
            <a:pPr marL="32004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Industry experts claim that over the next decade the sector may reach US$4 trillion.</a:t>
            </a:r>
          </a:p>
          <a:p>
            <a:pPr marL="320040" lvl="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Several non-Muslim countries like UK, France and South Africa have already built a significant edge and many others like Japan, Brazil, Russia, Australia, China and India are joining the race.</a:t>
            </a:r>
          </a:p>
          <a:p>
            <a:pPr marL="320040" lvl="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Emerging Trend in Central Asian &amp; African Countries. </a:t>
            </a:r>
          </a:p>
          <a:p>
            <a:pPr marL="320040" lvl="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w Cen MT" pitchFamily="34" charset="0"/>
              </a:rPr>
              <a:t>Islamic Microfinance recognize as an effective tool of Poverty Alleviation and being utilized multi literal donor’s agencies</a:t>
            </a:r>
            <a:r>
              <a:rPr lang="en-US" sz="2400" dirty="0" smtClean="0">
                <a:solidFill>
                  <a:schemeClr val="bg1"/>
                </a:solidFill>
                <a:latin typeface="Cambria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76974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5131"/>
    </mc:Choice>
    <mc:Fallback>
      <p:transition spd="slow" advTm="2513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1928</TotalTime>
  <Words>945</Words>
  <Application>Microsoft Office PowerPoint</Application>
  <PresentationFormat>Custom</PresentationFormat>
  <Paragraphs>258</Paragraphs>
  <Slides>20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Facet</vt:lpstr>
      <vt:lpstr>Clip</vt:lpstr>
      <vt:lpstr>Slide 1</vt:lpstr>
      <vt:lpstr>Contents </vt:lpstr>
      <vt:lpstr>Basic Principle of Shariah Based Banking and Finance</vt:lpstr>
      <vt:lpstr>Slide 4</vt:lpstr>
      <vt:lpstr>Slide 5</vt:lpstr>
      <vt:lpstr>Difference between Islamic and Conventional Banking</vt:lpstr>
      <vt:lpstr>Islamic products and services offered by 2000+  Financial Institutions around the world </vt:lpstr>
      <vt:lpstr>Current Status of Islamic Finance Industry</vt:lpstr>
      <vt:lpstr>Current Status of Islamic Finance Industry</vt:lpstr>
      <vt:lpstr>Type of Products </vt:lpstr>
      <vt:lpstr>Role &amp; Internal Involvement for New Product </vt:lpstr>
      <vt:lpstr>Parties Involved </vt:lpstr>
      <vt:lpstr>Phases Involved</vt:lpstr>
      <vt:lpstr>Product Documentation </vt:lpstr>
      <vt:lpstr>Slide 15</vt:lpstr>
      <vt:lpstr>Slide 16</vt:lpstr>
      <vt:lpstr>Slide 17</vt:lpstr>
      <vt:lpstr>Slide 18</vt:lpstr>
      <vt:lpstr>Slide 19</vt:lpstr>
      <vt:lpstr>JazzakAllah Thank you for listening with patience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</dc:creator>
  <cp:lastModifiedBy>Zubair</cp:lastModifiedBy>
  <cp:revision>190</cp:revision>
  <dcterms:created xsi:type="dcterms:W3CDTF">2013-06-24T10:47:45Z</dcterms:created>
  <dcterms:modified xsi:type="dcterms:W3CDTF">2016-11-10T22:37:36Z</dcterms:modified>
</cp:coreProperties>
</file>